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65" r:id="rId3"/>
    <p:sldId id="1727" r:id="rId4"/>
    <p:sldId id="1713" r:id="rId5"/>
    <p:sldId id="1766" r:id="rId6"/>
    <p:sldId id="1770" r:id="rId7"/>
    <p:sldId id="1733"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1"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1" autoAdjust="0"/>
    <p:restoredTop sz="96374" autoAdjust="0"/>
  </p:normalViewPr>
  <p:slideViewPr>
    <p:cSldViewPr snapToGrid="0">
      <p:cViewPr varScale="1">
        <p:scale>
          <a:sx n="110" d="100"/>
          <a:sy n="110" d="100"/>
        </p:scale>
        <p:origin x="138" y="588"/>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8/19/2019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063817"/>
          </a:xfrm>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Norges arktiske universitet (U</a:t>
            </a:r>
            <a:r>
              <a:rPr lang="nb-NO" sz="4267" cap="none" dirty="0">
                <a:ln>
                  <a:solidFill>
                    <a:schemeClr val="tx1">
                      <a:alpha val="20000"/>
                    </a:schemeClr>
                  </a:solidFill>
                </a:ln>
              </a:rPr>
              <a:t>i</a:t>
            </a:r>
            <a:r>
              <a:rPr lang="nb-NO" sz="4267" dirty="0">
                <a:ln>
                  <a:solidFill>
                    <a:schemeClr val="tx1">
                      <a:alpha val="20000"/>
                    </a:schemeClr>
                  </a:solidFill>
                </a:ln>
              </a:rPr>
              <a:t>T)</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ln>
                  <a:solidFill>
                    <a:schemeClr val="tx1">
                      <a:alpha val="30000"/>
                    </a:schemeClr>
                  </a:solidFill>
                </a:ln>
                <a:effectLst/>
              </a:rPr>
              <a:t>Institusjonsrapport</a:t>
            </a:r>
          </a:p>
        </p:txBody>
      </p:sp>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endParaRPr lang="en-GB" sz="1067" dirty="0">
              <a:solidFill>
                <a:srgbClr val="222223">
                  <a:lumMod val="75000"/>
                  <a:lumOff val="25000"/>
                </a:srgbClr>
              </a:solidFill>
              <a:latin typeface="Calibri"/>
            </a:endParaRP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522" y="-15285"/>
            <a:ext cx="745475" cy="745475"/>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1332</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er det 15 % som oppgir at de har blitt mobbet eller trakassering i løpet av de siste 12 månedene.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en betydelig kjønnsforskjell blant disse respondentene. 18 % av alle kvinnelige respondenter har blitt mobbet eller trakassert, mot 12 % av de mannlige respondentene.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Disse respondentene er jevnt fordelt over ansettelseskategoriene «undervisning og forskning», «teknisk/administrativ» og «stipendiat».</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60"/>
            <a:ext cx="5514798" cy="298467"/>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15 % har blitt mobbet eller trakassert</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3742" y="1789212"/>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206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2737726"/>
            <a:ext cx="4610108" cy="177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og trakassering på arbeidsplassen i løpet av de siste 12 månedene. </a:t>
            </a:r>
            <a:r>
              <a:rPr lang="nb-NO" sz="1400" b="1" dirty="0">
                <a:solidFill>
                  <a:schemeClr val="tx1">
                    <a:lumMod val="75000"/>
                    <a:lumOff val="25000"/>
                  </a:schemeClr>
                </a:solidFill>
              </a:rPr>
              <a:t>Disse spørsmålene er kun stilt til de som svarte Ja på forrige spørsmål, altså  15 % av utvalget (206 respondenter). </a:t>
            </a:r>
            <a:r>
              <a:rPr lang="nb-NO" sz="1400" dirty="0">
                <a:solidFill>
                  <a:schemeClr val="tx1">
                    <a:lumMod val="75000"/>
                    <a:lumOff val="25000"/>
                  </a:schemeClr>
                </a:solidFill>
              </a:rPr>
              <a:t>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30 % av de som opplever å bli utsatt for mobbing eller trakassering oppgir at dette skjer månedlig eller oftere.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Resterende 70 % opplever mobbing eller trakassering sjeldnere enn månedlig.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Variert frekvens på mobbingen</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206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undersøkelsen ble respondenter utsatt for mobbing eller trakassering spurt om grunnlaget for mobbingen. Alternativene som ble oppgitt var kjønn, alder, funksjonsnedsettelse, etnisitet, seksuell ledning/orientering og religion/livssyn. Disse kategoriene utgjør 12 % av svarene avgitt.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88 % oppgir «andre årsaker» som bakgrunn for mobbingen eller trakasseringen.</a:t>
            </a:r>
          </a:p>
          <a:p>
            <a:pPr defTabSz="1232175">
              <a:lnSpc>
                <a:spcPct val="150000"/>
              </a:lnSpc>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196660"/>
            <a:ext cx="5514798" cy="298467"/>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«Andre årsaker» oftest svart</a:t>
            </a:r>
            <a:endParaRPr lang="en-US" sz="1600"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206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73 % av respondentene som har blitt utsatt for mobbing eller trakassering oppgir verbal trakassering som trakasseringsform. Verbal trakassering er der med den mest brukte formen for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35 % personer oppgir ikke-verbal trakassering og 23 % digital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1 %, eller 3 respondenter, har blitt utsatt for fysisk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Mest verbal trakassering</a:t>
            </a:r>
            <a:endParaRPr lang="en-US" sz="1600"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206 (Filter: Respondenter som har blitt mobbet eller trakassert de siste 12 måneder)</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42 % av respondentene har opplevd å bli mobbet eller trakassert av en sideordnet kollega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Trakassering fra leder/sjef og overordnet kollega har forekommet i større grad enn de øvrige kategoriene, der 36 % respondenter viser til egen leder/sjef og 30 % respondenter til overordnet kollega.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en-US" sz="1600" dirty="0">
                <a:solidFill>
                  <a:srgbClr val="636363"/>
                </a:solidFill>
              </a:rPr>
              <a:t>Oftest kollegaer bak trakassering</a:t>
            </a: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1332</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1.1 % av respondentene oppgir å ha blitt utsatt for seksuell trakassering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Disse respondentene er alle kvinner, og utgjør 14 i absolutt antall. 10 av kvinnene besitter stillinger uten lederansvar, mens 4 av dem gjør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hensyn til anonymitet og personvern vil ikke underkategoriene bli nærmere kommentert.</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14 kvinner seksuelt trakassert</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14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171" y="2696585"/>
            <a:ext cx="4610108" cy="1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1.1 % av utvalget (14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79 % blant de som har blitt utsatt for seksuell trakassering i løpet av de siste 12 månedene opplever dette sjeldnere enn månedlig.</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hensyn til anonymitet og personvern blir ikke underkategorier nærmere kommentert.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60"/>
            <a:ext cx="5514798" cy="298395"/>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Frekvens på seksuell trakassering</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14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formene for trakassering, verbal, ikke-verbal, fysisk og digital, har forekommet. Den hyppigste formen er verbal trakassering muntlig eller skriftlig med 57 %.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Tilfellene er jevnt fordelt utover ansettelseskategoriene «undervisning og forskning», «teknisk/administrativ» og «stipendiat».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CA8B7C5B-0324-4699-9B6B-18952D133F4E}"/>
              </a:ext>
            </a:extLst>
          </p:cNvPr>
          <p:cNvSpPr txBox="1"/>
          <p:nvPr/>
        </p:nvSpPr>
        <p:spPr>
          <a:xfrm>
            <a:off x="5848349" y="1196660"/>
            <a:ext cx="5336722" cy="336570"/>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Flere former for seksuell trakassering</a:t>
            </a:r>
            <a:endParaRPr lang="en-US" sz="1600"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normAutofit/>
          </a:bodyPr>
          <a:lstStyle/>
          <a:p>
            <a:r>
              <a:rPr lang="nb-NO" sz="3733" dirty="0">
                <a:solidFill>
                  <a:schemeClr val="bg2">
                    <a:lumMod val="50000"/>
                  </a:schemeClr>
                </a:solidFill>
              </a:rPr>
              <a:t>Innhold</a:t>
            </a:r>
            <a:endParaRPr lang="nb-NO" sz="4267" dirty="0">
              <a:solidFill>
                <a:schemeClr val="bg2">
                  <a:lumMod val="50000"/>
                </a:schemeClr>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lumMod val="50000"/>
                  </a:schemeClr>
                </a:solidFill>
                <a:latin typeface="Calibri"/>
              </a:rPr>
              <a:t>Prosjektinformasjon	 		03</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Oppsummering			08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Mobbing og trakassering			10</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 trakassering			16</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Seksuelle overgrep			22</a:t>
            </a:r>
          </a:p>
          <a:p>
            <a:pPr defTabSz="1232345" fontAlgn="ctr"/>
            <a:r>
              <a:rPr lang="nb-NO" sz="1867" dirty="0">
                <a:solidFill>
                  <a:schemeClr val="bg2">
                    <a:lumMod val="50000"/>
                  </a:schemeClr>
                </a:solidFill>
                <a:latin typeface="Calibri"/>
              </a:rPr>
              <a:t>	</a:t>
            </a:r>
          </a:p>
          <a:p>
            <a:pPr defTabSz="1232345" fontAlgn="ctr"/>
            <a:r>
              <a:rPr lang="nb-NO" sz="1867" dirty="0">
                <a:solidFill>
                  <a:schemeClr val="bg2">
                    <a:lumMod val="50000"/>
                  </a:schemeClr>
                </a:solidFill>
                <a:latin typeface="Calibri"/>
              </a:rPr>
              <a:t>Kjennskap til varslingsrutiner		24</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Bakgrunnsvariabler			28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Kontakt Ipsos </a:t>
            </a:r>
            <a:r>
              <a:rPr lang="nb-NO" sz="1867" dirty="0">
                <a:solidFill>
                  <a:schemeClr val="bg2">
                    <a:lumMod val="75000"/>
                  </a:schemeClr>
                </a:solidFill>
                <a:latin typeface="Calibri"/>
              </a:rPr>
              <a:t>			</a:t>
            </a:r>
            <a:r>
              <a:rPr lang="nb-NO" sz="1867" dirty="0">
                <a:solidFill>
                  <a:schemeClr val="bg2">
                    <a:lumMod val="50000"/>
                  </a:schemeClr>
                </a:solidFill>
                <a:latin typeface="Calibri"/>
              </a:rPr>
              <a:t>32</a:t>
            </a:r>
          </a:p>
          <a:p>
            <a:pPr defTabSz="1232345" fontAlgn="ctr"/>
            <a:endParaRPr lang="nb-NO" sz="1867" dirty="0">
              <a:solidFill>
                <a:schemeClr val="bg2">
                  <a:lumMod val="75000"/>
                </a:schemeClr>
              </a:solidFill>
              <a:latin typeface="Calibri"/>
            </a:endParaRPr>
          </a:p>
          <a:p>
            <a:pPr defTabSz="1232345" fontAlgn="ctr"/>
            <a:endParaRPr lang="nb-NO" sz="1867" i="1" dirty="0">
              <a:solidFill>
                <a:schemeClr val="bg2">
                  <a:lumMod val="75000"/>
                </a:schemeClr>
              </a:solidFill>
              <a:latin typeface="Calibri"/>
            </a:endParaRPr>
          </a:p>
          <a:p>
            <a:pPr marL="6351" defTabSz="1232345"/>
            <a:endParaRPr lang="nb-NO" sz="1333" dirty="0">
              <a:solidFill>
                <a:schemeClr val="bg2">
                  <a:lumMod val="75000"/>
                </a:schemeClr>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278279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14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 utsatt for seksuell trakassering oppgir å ha blitt trakassert av sideordnet kollega, overordnet kollega, egen leder/sjef, ekstern samarbeidspartner og andre. </a:t>
            </a:r>
          </a:p>
          <a:p>
            <a:pPr defTabSz="1232175">
              <a:lnSpc>
                <a:spcPct val="150000"/>
              </a:lnSpc>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57"/>
            <a:ext cx="5514798" cy="29845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Flest opplever trakassering fra sideordnede kolleger</a:t>
            </a:r>
            <a:endParaRPr lang="en-US" sz="1600" b="1" dirty="0">
              <a:solidFill>
                <a:srgbClr val="636363"/>
              </a:solidFill>
              <a:highlight>
                <a:srgbClr val="FF0000"/>
              </a:highlight>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14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alle tilfellene av seksuell trakassering var personen som utsatte respondentene for trakasseringen en mann.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3" y="1196657"/>
            <a:ext cx="5514798" cy="298438"/>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All trakassering oppgis å komme fra menn</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1332</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avdekker ett bekreftet seksuelt overgrep.</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respondenter svarer at de ikke vet eller er usikre.</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hensyn til anonymitet og personvern blir ikke underkategorier kommentert.</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En ansatt utsatt for seksuelt overgrep</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978088"/>
            <a:ext cx="1621242" cy="1231106"/>
          </a:xfrm>
          <a:prstGeom prst="rect">
            <a:avLst/>
          </a:prstGeom>
        </p:spPr>
        <p:txBody>
          <a:bodyPr vert="horz" wrap="square" lIns="0" tIns="0" rIns="0" bIns="0" rtlCol="0">
            <a:spAutoFit/>
          </a:bodyPr>
          <a:lstStyle/>
          <a:p>
            <a:pPr marL="4763" algn="ctr"/>
            <a:r>
              <a:rPr lang="nb-NO" sz="8000" b="1" dirty="0">
                <a:solidFill>
                  <a:schemeClr val="tx2"/>
                </a:solidFill>
              </a:rPr>
              <a:t>1</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1332</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40 % bekrefter at de vet hvordan de finner varslings-/si ifra-systemet mot 37 % som oppgir at de ikke vet. 23 % oppgir at de er usikre.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 i alderskategoriene 18-29 og 30-39 vet i mindre grad hvor de finner varslingssystemet sammenlignet med respondenter i de øvrige alderskategoriene.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62 % av stipendiater vet ikke hvordan de finner varslingssystemet. Dette er relativt høyt sammenlignet med ansatte innen teknisk/administrativt arbeid der 29 % ikke vet, og av ansatte innen undervisning og forskning hvor 36 % svarer at de ikke vet.</a:t>
            </a: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40 % kjenner til varslingssystemet</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1332</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av respondentene oppgir å ha meldt fra om kritikkverdig forhold som har berørt dem selv i løpet av de siste 12 månedene.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disse respondentene jobbet flest innen undervisning og forskning. 6 % av stipendiater har tatt i bruk systemet i løpet av de siste 12 månedene.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8 % har tatt i meldt fra</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1332</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av respondentene oppgir å ha meldt fra om kritikkverdig forhold som har berørt andre enn dem selv i løpet av de siste 12 månedene.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bakgrunnsvariabler utmerker seg på dette spørsmålet.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8 % meldt fra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1332</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1332</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1332</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1332</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1332</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Hva er din alder?																																													</a:t>
            </a: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1332</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2466339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6505181" y="474494"/>
            <a:ext cx="1387253" cy="388564"/>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Denne rapporten fremstiller svarfordelingene for avgitte svar for Universitetet i Tromsø (UiT).</a:t>
            </a:r>
          </a:p>
          <a:p>
            <a:pPr marL="0" indent="0">
              <a:buNone/>
            </a:pPr>
            <a:r>
              <a:rPr lang="nb-NO" sz="1100" dirty="0"/>
              <a:t>Det ble utsendt 3918 intervjuforespørsler, med svar fra 1332 ansatte. Dette tilsvarer en svarprosent på 35 % og er 8 % under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56557" y="2150709"/>
            <a:ext cx="2324984" cy="2706348"/>
          </a:xfrm>
        </p:spPr>
        <p:txBody>
          <a:bodyPr>
            <a:noAutofit/>
          </a:bodyPr>
          <a:lstStyle/>
          <a:p>
            <a:pPr lvl="1"/>
            <a:r>
              <a:rPr lang="nb-NO" sz="1100" dirty="0">
                <a:solidFill>
                  <a:srgbClr val="636363"/>
                </a:solidFill>
              </a:rPr>
              <a:t>Totalt er det 15 % av respondentene som oppgir å ha blitt mobbet eller trakassert. Dette er jevnt fordelt på stillingskategoriene.</a:t>
            </a:r>
          </a:p>
          <a:p>
            <a:pPr lvl="1"/>
            <a:r>
              <a:rPr lang="nb-NO" sz="1100" dirty="0">
                <a:solidFill>
                  <a:srgbClr val="636363"/>
                </a:solidFill>
              </a:rPr>
              <a:t>30 % av disse opplever dette månedlig eller oftere.</a:t>
            </a:r>
          </a:p>
          <a:p>
            <a:pPr lvl="1"/>
            <a:r>
              <a:rPr lang="nb-NO" sz="1100" dirty="0">
                <a:solidFill>
                  <a:srgbClr val="636363"/>
                </a:solidFill>
              </a:rPr>
              <a:t>88 % oppgir «andre årsaker» som grunnen til mobbingen. </a:t>
            </a:r>
          </a:p>
          <a:p>
            <a:pPr lvl="1"/>
            <a:r>
              <a:rPr lang="nb-NO" sz="1100" dirty="0">
                <a:solidFill>
                  <a:srgbClr val="636363"/>
                </a:solidFill>
              </a:rPr>
              <a:t>73 % av respondentene som har blitt mobbet eller trakassert har opplevd verbal trakassering. </a:t>
            </a:r>
          </a:p>
          <a:p>
            <a:pPr lvl="1"/>
            <a:r>
              <a:rPr lang="nb-NO" sz="1100" dirty="0">
                <a:solidFill>
                  <a:srgbClr val="636363"/>
                </a:solidFill>
              </a:rPr>
              <a:t>42 % har opplevd å bli mobbet eller trakassert av en sideordnet kollega.</a:t>
            </a:r>
          </a:p>
        </p:txBody>
      </p:sp>
      <p:sp>
        <p:nvSpPr>
          <p:cNvPr id="12" name="Text Placeholder 11"/>
          <p:cNvSpPr>
            <a:spLocks noGrp="1"/>
          </p:cNvSpPr>
          <p:nvPr>
            <p:ph type="body" sz="quarter" idx="21"/>
          </p:nvPr>
        </p:nvSpPr>
        <p:spPr>
          <a:xfrm>
            <a:off x="3220966" y="2149951"/>
            <a:ext cx="2306381" cy="2635508"/>
          </a:xfrm>
        </p:spPr>
        <p:txBody>
          <a:bodyPr>
            <a:noAutofit/>
          </a:bodyPr>
          <a:lstStyle/>
          <a:p>
            <a:pPr lvl="1">
              <a:defRPr/>
            </a:pPr>
            <a:r>
              <a:rPr lang="nb-NO" sz="1100" dirty="0">
                <a:solidFill>
                  <a:srgbClr val="636363"/>
                </a:solidFill>
              </a:rPr>
              <a:t>1.1 % oppgir å ha blitt utsatt for seksuell trakassering i løpet av de siste 12 månedene. Alle er kvinner.</a:t>
            </a:r>
          </a:p>
          <a:p>
            <a:pPr lvl="1">
              <a:defRPr/>
            </a:pPr>
            <a:r>
              <a:rPr lang="nb-NO" sz="1100" dirty="0">
                <a:solidFill>
                  <a:srgbClr val="636363"/>
                </a:solidFill>
              </a:rPr>
              <a:t>Den hyppigste formen for seksuell trakassering er verbal muntlig og skriftlig. </a:t>
            </a:r>
          </a:p>
          <a:p>
            <a:pPr lvl="1">
              <a:defRPr/>
            </a:pPr>
            <a:r>
              <a:rPr lang="nb-NO" sz="1100" dirty="0">
                <a:solidFill>
                  <a:srgbClr val="636363"/>
                </a:solidFill>
              </a:rPr>
              <a:t>Respondentene har blitt utsatt for seksuell trakassering fra sideordnet kollega, overordnet kollega, egen leder/sjef, ekstern samarbeidspartner og andre.</a:t>
            </a:r>
          </a:p>
          <a:p>
            <a:pPr lvl="1">
              <a:defRPr/>
            </a:pPr>
            <a:r>
              <a:rPr lang="nb-NO" sz="1100" dirty="0">
                <a:solidFill>
                  <a:srgbClr val="636363"/>
                </a:solidFill>
              </a:rPr>
              <a:t>I alle tilfellene er det menn som har utsatt kvinnene for seksuell trakassering.</a:t>
            </a:r>
          </a:p>
          <a:p>
            <a:pPr lvl="1">
              <a:defRPr/>
            </a:pPr>
            <a:endParaRPr lang="nb-NO" sz="1100" dirty="0">
              <a:solidFill>
                <a:srgbClr val="636363"/>
              </a:solidFill>
            </a:endParaRPr>
          </a:p>
          <a:p>
            <a:pPr lvl="1">
              <a:defRPr/>
            </a:pPr>
            <a:r>
              <a:rPr lang="nb-NO" sz="1100" dirty="0">
                <a:solidFill>
                  <a:srgbClr val="636363"/>
                </a:solidFill>
              </a:rPr>
              <a:t> </a:t>
            </a:r>
          </a:p>
        </p:txBody>
      </p:sp>
      <p:sp>
        <p:nvSpPr>
          <p:cNvPr id="23" name="Text Placeholder 22"/>
          <p:cNvSpPr>
            <a:spLocks noGrp="1"/>
          </p:cNvSpPr>
          <p:nvPr>
            <p:ph type="body" sz="quarter" idx="26"/>
          </p:nvPr>
        </p:nvSpPr>
        <p:spPr>
          <a:xfrm>
            <a:off x="6263341" y="2150709"/>
            <a:ext cx="2324984" cy="2706348"/>
          </a:xfrm>
        </p:spPr>
        <p:txBody>
          <a:bodyPr>
            <a:noAutofit/>
          </a:bodyPr>
          <a:lstStyle/>
          <a:p>
            <a:pPr lvl="1">
              <a:defRPr/>
            </a:pPr>
            <a:r>
              <a:rPr lang="nb-NO" sz="1100" dirty="0">
                <a:solidFill>
                  <a:srgbClr val="636363"/>
                </a:solidFill>
              </a:rPr>
              <a:t>Undersøkelsen avdekker et tilfelle av seksuelt overgrep. 2 respondenter er usikre.</a:t>
            </a:r>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sp>
        <p:nvSpPr>
          <p:cNvPr id="16" name="Text Placeholder 22">
            <a:extLst>
              <a:ext uri="{FF2B5EF4-FFF2-40B4-BE49-F238E27FC236}">
                <a16:creationId xmlns:a16="http://schemas.microsoft.com/office/drawing/2014/main" id="{E82F11A5-CFB5-4BBC-B0B7-BB54A5AB5E5C}"/>
              </a:ext>
            </a:extLst>
          </p:cNvPr>
          <p:cNvSpPr txBox="1">
            <a:spLocks/>
          </p:cNvSpPr>
          <p:nvPr/>
        </p:nvSpPr>
        <p:spPr>
          <a:xfrm>
            <a:off x="9259357" y="2149951"/>
            <a:ext cx="2677119"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nb-NO" sz="1100" dirty="0">
                <a:solidFill>
                  <a:srgbClr val="636363"/>
                </a:solidFill>
              </a:rPr>
              <a:t>40 % av de som svarte på undersøkelsen vet hvordan de finner varslings-/si ifra-systemet. </a:t>
            </a:r>
          </a:p>
          <a:p>
            <a:pPr lvl="1"/>
            <a:r>
              <a:rPr lang="nb-NO" sz="1100" dirty="0">
                <a:solidFill>
                  <a:srgbClr val="636363"/>
                </a:solidFill>
              </a:rPr>
              <a:t>62 % av stipendiater vet ikke hvordan de finner varslingssystemet.</a:t>
            </a:r>
          </a:p>
          <a:p>
            <a:pPr lvl="1"/>
            <a:r>
              <a:rPr lang="nb-NO" sz="1100" dirty="0">
                <a:solidFill>
                  <a:srgbClr val="636363"/>
                </a:solidFill>
              </a:rPr>
              <a:t>8 % har tatt i bruk systemet i løpet av de siste 12 månedene for å meldte fra om kritikkverdig forhold som har berørt dem selv.</a:t>
            </a:r>
          </a:p>
          <a:p>
            <a:pPr lvl="1"/>
            <a:r>
              <a:rPr lang="nb-NO" sz="1100" dirty="0">
                <a:solidFill>
                  <a:srgbClr val="636363"/>
                </a:solidFill>
              </a:rPr>
              <a:t>8 % har i løpet av de siste 12 månedene tatt i bruk systemet for å melde fra på vegne av noen andre.</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3940</TotalTime>
  <Words>3409</Words>
  <Application>Microsoft Office PowerPoint</Application>
  <PresentationFormat>Widescreen</PresentationFormat>
  <Paragraphs>345</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BrowalliaUPC</vt:lpstr>
      <vt:lpstr>Calibri</vt:lpstr>
      <vt:lpstr>PPT Template - Ipsos Marketing wide</vt:lpstr>
      <vt:lpstr>mobbing og trakassering ved Norges arktiske universitet (UiT)</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335</cp:revision>
  <dcterms:created xsi:type="dcterms:W3CDTF">2018-03-07T12:52:32Z</dcterms:created>
  <dcterms:modified xsi:type="dcterms:W3CDTF">2019-08-19T08:43:45Z</dcterms:modified>
  <cp:contentStatus/>
</cp:coreProperties>
</file>